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60" r:id="rId5"/>
    <p:sldId id="259" r:id="rId6"/>
    <p:sldId id="258" r:id="rId7"/>
    <p:sldId id="261" r:id="rId8"/>
    <p:sldId id="262" r:id="rId9"/>
    <p:sldId id="263" r:id="rId10"/>
    <p:sldId id="264" r:id="rId11"/>
    <p:sldId id="269" r:id="rId12"/>
    <p:sldId id="271" r:id="rId13"/>
    <p:sldId id="272" r:id="rId14"/>
    <p:sldId id="265" r:id="rId15"/>
    <p:sldId id="266" r:id="rId16"/>
    <p:sldId id="267" r:id="rId17"/>
    <p:sldId id="268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fruit.com/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www.arduino.c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" TargetMode="External"/><Relationship Id="rId5" Type="http://schemas.openxmlformats.org/officeDocument/2006/relationships/hyperlink" Target="http://www.robotshop.com/" TargetMode="External"/><Relationship Id="rId4" Type="http://schemas.openxmlformats.org/officeDocument/2006/relationships/hyperlink" Target="http://www.sparkfun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Arduino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Bob Wilton – KF5TPQ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5006" y="178944"/>
            <a:ext cx="7612233" cy="568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Arduino IDE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0" y="747786"/>
            <a:ext cx="6342823" cy="5916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288" y="986352"/>
            <a:ext cx="43529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8714" y="360175"/>
            <a:ext cx="8468968" cy="906681"/>
          </a:xfrm>
        </p:spPr>
        <p:txBody>
          <a:bodyPr/>
          <a:lstStyle/>
          <a:p>
            <a:r>
              <a:rPr lang="en-US" dirty="0" smtClean="0"/>
              <a:t>Fritzing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723" y="1060911"/>
            <a:ext cx="6500125" cy="54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2412" y="-101143"/>
            <a:ext cx="8534400" cy="1507067"/>
          </a:xfrm>
        </p:spPr>
        <p:txBody>
          <a:bodyPr/>
          <a:lstStyle/>
          <a:p>
            <a:r>
              <a:rPr lang="en-US" dirty="0" smtClean="0"/>
              <a:t>Fritzing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791" y="935258"/>
            <a:ext cx="6591526" cy="57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231" y="228371"/>
            <a:ext cx="7875845" cy="891976"/>
          </a:xfrm>
        </p:spPr>
        <p:txBody>
          <a:bodyPr/>
          <a:lstStyle/>
          <a:p>
            <a:r>
              <a:rPr lang="en-US" dirty="0" smtClean="0"/>
              <a:t>fritzing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02" y="1561152"/>
            <a:ext cx="5566770" cy="4032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539" y="1415574"/>
            <a:ext cx="6130411" cy="43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3811" y="360175"/>
            <a:ext cx="8534400" cy="1507067"/>
          </a:xfrm>
        </p:spPr>
        <p:txBody>
          <a:bodyPr/>
          <a:lstStyle/>
          <a:p>
            <a:r>
              <a:rPr lang="en-US" dirty="0" smtClean="0"/>
              <a:t>Lightning detector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83004" y="1459191"/>
            <a:ext cx="5886996" cy="4121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05" y="1867242"/>
            <a:ext cx="56292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8312" y="71852"/>
            <a:ext cx="7834655" cy="801360"/>
          </a:xfrm>
        </p:spPr>
        <p:txBody>
          <a:bodyPr/>
          <a:lstStyle/>
          <a:p>
            <a:r>
              <a:rPr lang="en-US" dirty="0" smtClean="0"/>
              <a:t>Lightning detector Sketch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665" y="766118"/>
            <a:ext cx="6770528" cy="596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3282" y="360175"/>
            <a:ext cx="8534400" cy="1507067"/>
          </a:xfrm>
        </p:spPr>
        <p:txBody>
          <a:bodyPr/>
          <a:lstStyle/>
          <a:p>
            <a:r>
              <a:rPr lang="en-US" dirty="0" smtClean="0"/>
              <a:t>Home Automation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339" y="1665515"/>
            <a:ext cx="8255343" cy="485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2854" y="63613"/>
            <a:ext cx="7982936" cy="6283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 Automation Sketch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84" y="691979"/>
            <a:ext cx="7368617" cy="60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568" y="195419"/>
            <a:ext cx="7744038" cy="59541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Adafruit</a:t>
            </a:r>
            <a:r>
              <a:rPr lang="en-US" dirty="0" smtClean="0"/>
              <a:t> </a:t>
            </a:r>
            <a:r>
              <a:rPr lang="en-US" dirty="0" err="1" smtClean="0"/>
              <a:t>io</a:t>
            </a:r>
            <a:r>
              <a:rPr lang="en-US" dirty="0" smtClean="0"/>
              <a:t> (publishing data)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0" y="790833"/>
            <a:ext cx="9580607" cy="582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248" y="2594919"/>
            <a:ext cx="4649752" cy="30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5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28" y="261322"/>
            <a:ext cx="8534400" cy="710744"/>
          </a:xfrm>
        </p:spPr>
        <p:txBody>
          <a:bodyPr/>
          <a:lstStyle/>
          <a:p>
            <a:r>
              <a:rPr lang="en-US" dirty="0" smtClean="0"/>
              <a:t>Getting started &amp;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00" y="1902253"/>
            <a:ext cx="8534400" cy="36152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Kits</a:t>
            </a:r>
          </a:p>
          <a:p>
            <a:r>
              <a:rPr lang="en-US" u="sng" dirty="0" smtClean="0">
                <a:solidFill>
                  <a:schemeClr val="bg1"/>
                </a:solidFill>
                <a:hlinkClick r:id="rId2"/>
              </a:rPr>
              <a:t>www.Arduino.cc</a:t>
            </a:r>
            <a:endParaRPr lang="en-US" u="sng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chemeClr val="bg1"/>
                </a:solidFill>
                <a:hlinkClick r:id="rId3"/>
              </a:rPr>
              <a:t>www.adafruit.com</a:t>
            </a:r>
            <a:endParaRPr lang="en-US" u="sng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chemeClr val="bg1"/>
                </a:solidFill>
                <a:hlinkClick r:id="rId4"/>
              </a:rPr>
              <a:t>www.sparkfun.com</a:t>
            </a:r>
            <a:endParaRPr lang="en-US" u="sng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chemeClr val="bg1"/>
                </a:solidFill>
                <a:hlinkClick r:id="rId5"/>
              </a:rPr>
              <a:t>www.robotshop.com</a:t>
            </a:r>
            <a:endParaRPr lang="en-US" u="sng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chemeClr val="bg1"/>
                </a:solidFill>
              </a:rPr>
              <a:t>www.sunfounder.com</a:t>
            </a:r>
          </a:p>
          <a:p>
            <a:r>
              <a:rPr lang="en-US" u="sng" dirty="0" smtClean="0">
                <a:solidFill>
                  <a:schemeClr val="bg1"/>
                </a:solidFill>
                <a:hlinkClick r:id="rId6"/>
              </a:rPr>
              <a:t>www.amazon.com</a:t>
            </a:r>
            <a:endParaRPr lang="en-US" u="sng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Ebay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Google searches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www.github.com</a:t>
            </a:r>
            <a:endParaRPr lang="en-US" u="sng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7718" y="2023032"/>
            <a:ext cx="5874669" cy="321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4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9783" y="228369"/>
            <a:ext cx="8534400" cy="1507067"/>
          </a:xfrm>
        </p:spPr>
        <p:txBody>
          <a:bodyPr/>
          <a:lstStyle/>
          <a:p>
            <a:r>
              <a:rPr lang="en-US" dirty="0" smtClean="0"/>
              <a:t>Arduino UNO</a:t>
            </a:r>
            <a:endParaRPr lang="en-US" dirty="0"/>
          </a:p>
        </p:txBody>
      </p:sp>
      <p:pic>
        <p:nvPicPr>
          <p:cNvPr id="1026" name="Picture 2" descr="http://d2rormqr1qwzpz.cloudfront.net/photos/2013/04/03/47185-ardu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83" y="1809577"/>
            <a:ext cx="6528630" cy="451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3282" y="360175"/>
            <a:ext cx="8534400" cy="1507067"/>
          </a:xfrm>
        </p:spPr>
        <p:txBody>
          <a:bodyPr/>
          <a:lstStyle/>
          <a:p>
            <a:r>
              <a:rPr lang="en-US" dirty="0" smtClean="0"/>
              <a:t>Arduino UNO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3282" y="2100649"/>
            <a:ext cx="8534400" cy="4391683"/>
          </a:xfrm>
        </p:spPr>
        <p:txBody>
          <a:bodyPr/>
          <a:lstStyle/>
          <a:p>
            <a:r>
              <a:rPr lang="en-US" dirty="0" smtClean="0"/>
              <a:t>It is a </a:t>
            </a:r>
            <a:r>
              <a:rPr lang="en-US" dirty="0" err="1" smtClean="0"/>
              <a:t>MicroController</a:t>
            </a:r>
            <a:endParaRPr lang="en-US" dirty="0" smtClean="0"/>
          </a:p>
          <a:p>
            <a:r>
              <a:rPr lang="en-US" dirty="0" smtClean="0"/>
              <a:t>Atmel ATMega328 chip 16 </a:t>
            </a:r>
            <a:r>
              <a:rPr lang="en-US" dirty="0" err="1" smtClean="0"/>
              <a:t>Mhz</a:t>
            </a:r>
            <a:r>
              <a:rPr lang="en-US" dirty="0" smtClean="0"/>
              <a:t> (8 bit microcontroller)</a:t>
            </a:r>
          </a:p>
          <a:p>
            <a:r>
              <a:rPr lang="en-US" dirty="0" smtClean="0"/>
              <a:t>14 Digital I/O Pins (6 can be PWM</a:t>
            </a:r>
            <a:r>
              <a:rPr lang="en-US" dirty="0" smtClean="0"/>
              <a:t>) (Mega 54/15)</a:t>
            </a:r>
            <a:endParaRPr lang="en-US" dirty="0" smtClean="0"/>
          </a:p>
          <a:p>
            <a:r>
              <a:rPr lang="en-US" dirty="0" smtClean="0"/>
              <a:t>6 Analog </a:t>
            </a:r>
            <a:r>
              <a:rPr lang="en-US" dirty="0" smtClean="0"/>
              <a:t>Pins (Mega 16)</a:t>
            </a:r>
            <a:endParaRPr lang="en-US" dirty="0" smtClean="0"/>
          </a:p>
          <a:p>
            <a:r>
              <a:rPr lang="en-US" dirty="0" smtClean="0"/>
              <a:t>Serial TX/RX for USB and serial </a:t>
            </a:r>
            <a:r>
              <a:rPr lang="en-US" dirty="0" smtClean="0"/>
              <a:t>communications (Mega(4)</a:t>
            </a:r>
            <a:endParaRPr lang="en-US" dirty="0" smtClean="0"/>
          </a:p>
          <a:p>
            <a:r>
              <a:rPr lang="en-US" dirty="0" smtClean="0"/>
              <a:t>I2C, SPI and Single Wire interfaces</a:t>
            </a:r>
          </a:p>
          <a:p>
            <a:r>
              <a:rPr lang="en-US" dirty="0" smtClean="0"/>
              <a:t>32KB Flash </a:t>
            </a:r>
            <a:r>
              <a:rPr lang="en-US" dirty="0" smtClean="0"/>
              <a:t>Memory (Mega 256K)</a:t>
            </a:r>
            <a:endParaRPr lang="en-US" dirty="0" smtClean="0"/>
          </a:p>
          <a:p>
            <a:r>
              <a:rPr lang="en-US" dirty="0" smtClean="0"/>
              <a:t>2KB </a:t>
            </a:r>
            <a:r>
              <a:rPr lang="en-US" dirty="0" err="1" smtClean="0"/>
              <a:t>Sram</a:t>
            </a:r>
            <a:r>
              <a:rPr lang="en-US" dirty="0" smtClean="0"/>
              <a:t> and 1KB </a:t>
            </a:r>
            <a:r>
              <a:rPr lang="en-US" dirty="0" smtClean="0"/>
              <a:t>EEPROM (Mega 8K &amp; 4K)</a:t>
            </a:r>
            <a:endParaRPr lang="en-US" dirty="0" smtClean="0"/>
          </a:p>
          <a:p>
            <a:r>
              <a:rPr lang="en-US" dirty="0" smtClean="0"/>
              <a:t>5 Volts (input 7-12 volts</a:t>
            </a:r>
            <a:r>
              <a:rPr lang="en-US" dirty="0" smtClean="0"/>
              <a:t>)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3282" y="360175"/>
            <a:ext cx="8534400" cy="1507067"/>
          </a:xfrm>
        </p:spPr>
        <p:txBody>
          <a:bodyPr/>
          <a:lstStyle/>
          <a:p>
            <a:r>
              <a:rPr lang="en-US" dirty="0" smtClean="0"/>
              <a:t>Arduino History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3282" y="2152136"/>
            <a:ext cx="8534400" cy="3615267"/>
          </a:xfrm>
        </p:spPr>
        <p:txBody>
          <a:bodyPr/>
          <a:lstStyle/>
          <a:p>
            <a:r>
              <a:rPr lang="en-US" dirty="0" smtClean="0"/>
              <a:t>Developed in Italy as a teaching aid</a:t>
            </a:r>
          </a:p>
          <a:p>
            <a:r>
              <a:rPr lang="en-US" dirty="0" smtClean="0"/>
              <a:t>Massimo </a:t>
            </a:r>
            <a:r>
              <a:rPr lang="en-US" dirty="0" err="1" smtClean="0"/>
              <a:t>Banzi</a:t>
            </a:r>
            <a:r>
              <a:rPr lang="en-US" dirty="0" smtClean="0"/>
              <a:t> and David </a:t>
            </a:r>
            <a:r>
              <a:rPr lang="en-US" dirty="0" err="1" smtClean="0"/>
              <a:t>Cuartielles</a:t>
            </a:r>
            <a:endParaRPr lang="en-US" dirty="0" smtClean="0"/>
          </a:p>
          <a:p>
            <a:r>
              <a:rPr lang="en-US" dirty="0" smtClean="0"/>
              <a:t>2 Factions now – Arduino.cc and Arduino.org</a:t>
            </a:r>
          </a:p>
          <a:p>
            <a:r>
              <a:rPr lang="en-US" dirty="0" smtClean="0"/>
              <a:t>Open Source – Hardware and Software</a:t>
            </a:r>
          </a:p>
          <a:p>
            <a:r>
              <a:rPr lang="en-US" dirty="0" smtClean="0"/>
              <a:t>Low cost – many clones</a:t>
            </a:r>
          </a:p>
          <a:p>
            <a:r>
              <a:rPr lang="en-US" dirty="0" smtClean="0"/>
              <a:t>Many Varieties</a:t>
            </a:r>
          </a:p>
          <a:p>
            <a:r>
              <a:rPr lang="en-US" dirty="0" smtClean="0"/>
              <a:t>Shield Boards</a:t>
            </a:r>
          </a:p>
          <a:p>
            <a:r>
              <a:rPr lang="en-US" dirty="0" smtClean="0"/>
              <a:t>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3282" y="360175"/>
            <a:ext cx="8534400" cy="1507067"/>
          </a:xfrm>
        </p:spPr>
        <p:txBody>
          <a:bodyPr/>
          <a:lstStyle/>
          <a:p>
            <a:r>
              <a:rPr lang="en-US" dirty="0" smtClean="0"/>
              <a:t>Arduino layout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68" y="1671376"/>
            <a:ext cx="7507788" cy="47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3282" y="360175"/>
            <a:ext cx="8534400" cy="1507067"/>
          </a:xfrm>
        </p:spPr>
        <p:txBody>
          <a:bodyPr/>
          <a:lstStyle/>
          <a:p>
            <a:r>
              <a:rPr lang="en-US" dirty="0" smtClean="0"/>
              <a:t>Arduino – Other Types</a:t>
            </a:r>
            <a:endParaRPr lang="en-US" dirty="0"/>
          </a:p>
        </p:txBody>
      </p:sp>
      <p:pic>
        <p:nvPicPr>
          <p:cNvPr id="3074" name="Picture 2" descr="http://www.robotshop.com/media/files/images2/rb-ard-3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8" y="1636326"/>
            <a:ext cx="4292857" cy="42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-reichelt.de/bilder/web/xxl_ws/A300/ARDUINO_NANO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617" y="1083029"/>
            <a:ext cx="1795065" cy="142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avendo.com/static/img/blog/arduino-yun-getting-started-part-1/arduino-yu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605" y="3039481"/>
            <a:ext cx="4825958" cy="321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3282" y="360175"/>
            <a:ext cx="8534400" cy="1507067"/>
          </a:xfrm>
        </p:spPr>
        <p:txBody>
          <a:bodyPr/>
          <a:lstStyle/>
          <a:p>
            <a:r>
              <a:rPr lang="en-US" dirty="0" smtClean="0"/>
              <a:t>Arduino Shields &amp; sensors</a:t>
            </a:r>
            <a:endParaRPr lang="en-US" dirty="0"/>
          </a:p>
        </p:txBody>
      </p:sp>
      <p:pic>
        <p:nvPicPr>
          <p:cNvPr id="4098" name="Picture 2" descr="http://www.hobbyist.co.nz/sites/default/files/Shiel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1" y="1787494"/>
            <a:ext cx="3172511" cy="238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teadstudio.com/store/images/produce/Shield/Shields/gpsshield/gpsshiel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933" y="3945602"/>
            <a:ext cx="3674161" cy="275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arduino shiel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36" y="1600832"/>
            <a:ext cx="3431070" cy="256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arduino sens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67" y="2036119"/>
            <a:ext cx="1187193" cy="118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arduino senso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93" y="4904631"/>
            <a:ext cx="1384900" cy="13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coffeewithrobots.com/wp-content/uploads/2014/06/CameraZOOM-20140610011908719-e140538594475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534" y="4904631"/>
            <a:ext cx="1691975" cy="143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3282" y="360175"/>
            <a:ext cx="8534400" cy="1507067"/>
          </a:xfrm>
        </p:spPr>
        <p:txBody>
          <a:bodyPr/>
          <a:lstStyle/>
          <a:p>
            <a:r>
              <a:rPr lang="en-US" dirty="0" smtClean="0"/>
              <a:t>What can you do with Arduino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3282" y="1867243"/>
            <a:ext cx="8534400" cy="46250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Learn more about Hardware and Software</a:t>
            </a:r>
          </a:p>
          <a:p>
            <a:r>
              <a:rPr lang="en-US" dirty="0" smtClean="0"/>
              <a:t>Build your own electronic projects</a:t>
            </a:r>
          </a:p>
          <a:p>
            <a:r>
              <a:rPr lang="en-US" dirty="0" err="1" smtClean="0"/>
              <a:t>IoT</a:t>
            </a:r>
            <a:r>
              <a:rPr lang="en-US" dirty="0" smtClean="0"/>
              <a:t> – Internet of Things</a:t>
            </a:r>
          </a:p>
          <a:p>
            <a:pPr lvl="1"/>
            <a:r>
              <a:rPr lang="en-US" dirty="0" smtClean="0"/>
              <a:t>Home Automation</a:t>
            </a:r>
          </a:p>
          <a:p>
            <a:r>
              <a:rPr lang="en-US" dirty="0" smtClean="0"/>
              <a:t>Integrate with Ham Radio</a:t>
            </a:r>
          </a:p>
          <a:p>
            <a:pPr lvl="1"/>
            <a:r>
              <a:rPr lang="en-US" dirty="0" smtClean="0"/>
              <a:t>GPS / APRS</a:t>
            </a:r>
          </a:p>
          <a:p>
            <a:pPr lvl="1"/>
            <a:r>
              <a:rPr lang="en-US" dirty="0" smtClean="0"/>
              <a:t>Lightning Detector</a:t>
            </a:r>
          </a:p>
          <a:p>
            <a:pPr lvl="1"/>
            <a:r>
              <a:rPr lang="en-US" dirty="0" smtClean="0"/>
              <a:t>Weather Station</a:t>
            </a:r>
          </a:p>
          <a:p>
            <a:pPr lvl="1"/>
            <a:r>
              <a:rPr lang="en-US" dirty="0" smtClean="0"/>
              <a:t>SWR Meter</a:t>
            </a:r>
          </a:p>
          <a:p>
            <a:pPr lvl="1"/>
            <a:r>
              <a:rPr lang="en-US" dirty="0" smtClean="0"/>
              <a:t>Antenna Axis Controller</a:t>
            </a:r>
          </a:p>
          <a:p>
            <a:pPr lvl="1"/>
            <a:r>
              <a:rPr lang="en-US" dirty="0" smtClean="0"/>
              <a:t>Morse Code Decoder</a:t>
            </a:r>
          </a:p>
          <a:p>
            <a:pPr lvl="1"/>
            <a:r>
              <a:rPr lang="en-US" dirty="0" smtClean="0"/>
              <a:t>Waveform Generator</a:t>
            </a:r>
          </a:p>
        </p:txBody>
      </p:sp>
    </p:spTree>
    <p:extLst>
      <p:ext uri="{BB962C8B-B14F-4D97-AF65-F5344CB8AC3E}">
        <p14:creationId xmlns:p14="http://schemas.microsoft.com/office/powerpoint/2010/main" val="15784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3282" y="360175"/>
            <a:ext cx="8534400" cy="1507067"/>
          </a:xfrm>
        </p:spPr>
        <p:txBody>
          <a:bodyPr/>
          <a:lstStyle/>
          <a:p>
            <a:r>
              <a:rPr lang="en-US" dirty="0" smtClean="0"/>
              <a:t>Build projects - Breadboard</a:t>
            </a:r>
            <a:endParaRPr lang="en-US" dirty="0"/>
          </a:p>
        </p:txBody>
      </p:sp>
      <p:pic>
        <p:nvPicPr>
          <p:cNvPr id="5124" name="Picture 4" descr="http://www.sunfounder.com/js/edit/attached/image/20150428/20150428170248_24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1" y="2030136"/>
            <a:ext cx="4312919" cy="411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604" y="2030136"/>
            <a:ext cx="6329087" cy="40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1418</TotalTime>
  <Words>219</Words>
  <Application>Microsoft Office PowerPoint</Application>
  <PresentationFormat>Widescreen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Century Gothic</vt:lpstr>
      <vt:lpstr>Wingdings 3</vt:lpstr>
      <vt:lpstr>Slice</vt:lpstr>
      <vt:lpstr>Arduino Overview</vt:lpstr>
      <vt:lpstr>Arduino UNO</vt:lpstr>
      <vt:lpstr>Arduino UNO</vt:lpstr>
      <vt:lpstr>Arduino History</vt:lpstr>
      <vt:lpstr>Arduino layout</vt:lpstr>
      <vt:lpstr>Arduino – Other Types</vt:lpstr>
      <vt:lpstr>Arduino Shields &amp; sensors</vt:lpstr>
      <vt:lpstr>What can you do with Arduino</vt:lpstr>
      <vt:lpstr>Build projects - Breadboard</vt:lpstr>
      <vt:lpstr>Arduino IDE</vt:lpstr>
      <vt:lpstr>Fritzing</vt:lpstr>
      <vt:lpstr>Fritzing</vt:lpstr>
      <vt:lpstr>fritzing</vt:lpstr>
      <vt:lpstr>Lightning detector</vt:lpstr>
      <vt:lpstr>Lightning detector Sketch</vt:lpstr>
      <vt:lpstr>Home Automation</vt:lpstr>
      <vt:lpstr>Home Automation Sketch</vt:lpstr>
      <vt:lpstr>Adafruit io (publishing data)</vt:lpstr>
      <vt:lpstr>Getting started &amp;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Overview</dc:title>
  <dc:creator>Bob Wilton</dc:creator>
  <cp:lastModifiedBy>Bob Wilton</cp:lastModifiedBy>
  <cp:revision>21</cp:revision>
  <dcterms:created xsi:type="dcterms:W3CDTF">2015-12-27T23:00:58Z</dcterms:created>
  <dcterms:modified xsi:type="dcterms:W3CDTF">2015-12-30T03:06:35Z</dcterms:modified>
</cp:coreProperties>
</file>